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2.xml" ContentType="application/vnd.openxmlformats-officedocument.theme+xml"/>
  <Override PartName="/ppt/tags/tag6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7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0"/>
  </p:notesMasterIdLst>
  <p:sldIdLst>
    <p:sldId id="256" r:id="rId2"/>
    <p:sldId id="265" r:id="rId3"/>
    <p:sldId id="369" r:id="rId4"/>
    <p:sldId id="381" r:id="rId5"/>
    <p:sldId id="382" r:id="rId6"/>
    <p:sldId id="378" r:id="rId7"/>
    <p:sldId id="375" r:id="rId8"/>
    <p:sldId id="269" r:id="rId9"/>
  </p:sldIdLst>
  <p:sldSz cx="9144000" cy="5143500" type="screen16x9"/>
  <p:notesSz cx="6858000" cy="9144000"/>
  <p:embeddedFontLst>
    <p:embeddedFont>
      <p:font typeface="Poppins" panose="00000500000000000000" pitchFamily="2" charset="0"/>
      <p:regular r:id="rId11"/>
      <p:bold r:id="rId12"/>
      <p:italic r:id="rId13"/>
      <p:boldItalic r:id="rId14"/>
    </p:embeddedFont>
  </p:embeddedFontLst>
  <p:custDataLst>
    <p:tags r:id="rId15"/>
  </p:custData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540" userDrawn="1">
          <p15:clr>
            <a:srgbClr val="A4A3A4"/>
          </p15:clr>
        </p15:guide>
        <p15:guide id="2" pos="144">
          <p15:clr>
            <a:srgbClr val="A4A3A4"/>
          </p15:clr>
        </p15:guide>
        <p15:guide id="3" orient="horz" pos="68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0F0"/>
    <a:srgbClr val="BAF8FF"/>
    <a:srgbClr val="1D6780"/>
    <a:srgbClr val="F2F2F2"/>
    <a:srgbClr val="166780"/>
    <a:srgbClr val="00AEC0"/>
    <a:srgbClr val="FFFFFF"/>
    <a:srgbClr val="007A37"/>
    <a:srgbClr val="00B050"/>
    <a:srgbClr val="EFF8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3986F10-E979-8595-BFBC-C960A24848BB}" v="2" dt="2025-04-16T11:49:06.566"/>
    <p1510:client id="{17334F63-0393-E5CC-2FB3-E09E97F35955}" v="49" dt="2025-04-17T05:31:43.044"/>
    <p1510:client id="{31E2B922-ED3E-6129-CC0E-823ECC8CA392}" v="9" dt="2025-04-15T13:01:14.703"/>
    <p1510:client id="{44CBE6EB-9794-B2DC-F999-3F10BE07A40A}" v="30" dt="2025-04-15T11:30:05.631"/>
    <p1510:client id="{4E01161F-4BFB-FC7D-9CCC-E937A55AD7B3}" v="11" dt="2025-04-17T05:27:35.226"/>
    <p1510:client id="{A2B0E921-47B0-852C-28BB-639B700CC77F}" v="15" dt="2025-04-15T14:58:13.36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605" autoAdjust="0"/>
    <p:restoredTop sz="95097" autoAdjust="0"/>
  </p:normalViewPr>
  <p:slideViewPr>
    <p:cSldViewPr snapToGrid="0">
      <p:cViewPr varScale="1">
        <p:scale>
          <a:sx n="117" d="100"/>
          <a:sy n="117" d="100"/>
        </p:scale>
        <p:origin x="979" y="86"/>
      </p:cViewPr>
      <p:guideLst>
        <p:guide orient="horz" pos="540"/>
        <p:guide pos="144"/>
        <p:guide orient="horz" pos="684"/>
      </p:guideLst>
    </p:cSldViewPr>
  </p:slid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tags" Target="tags/tag1.xml"/><Relationship Id="rId10" Type="http://schemas.openxmlformats.org/officeDocument/2006/relationships/notesMaster" Target="notesMasters/notesMaster1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copilotstudio.microsoft.com/environments/Default-ad06ef22-d6dc-4a55-b4c1-c3a158f5f147/bots/cr78b_agent1_Swppt5/canvas?__version__=2&amp;enableFileAttachment=true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63588"/>
            <a:ext cx="6704013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" name="Google Shape;5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57" name="Google Shape;57;p1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t>1</a:t>
            </a:fld>
            <a:endParaRPr sz="1400" b="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951223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dirty="0"/>
              <a:t>The demo showcases an AI-powered platform that provides NSTI trainees with:</a:t>
            </a:r>
          </a:p>
          <a:p>
            <a:pPr marL="0" indent="0">
              <a:buNone/>
            </a:pPr>
            <a:endParaRPr lang="en-US" dirty="0"/>
          </a:p>
          <a:p>
            <a:pPr marL="171450" indent="-171450">
              <a:lnSpc>
                <a:spcPct val="150000"/>
              </a:lnSpc>
              <a:buFont typeface="Arial,Sans-Serif"/>
              <a:buChar char="•"/>
            </a:pPr>
            <a:r>
              <a:rPr lang="en-US" dirty="0"/>
              <a:t>Instant query support through AI chatbot</a:t>
            </a:r>
          </a:p>
          <a:p>
            <a:pPr marL="1085850" lvl="1" indent="-171450">
              <a:lnSpc>
                <a:spcPct val="150000"/>
              </a:lnSpc>
              <a:buFont typeface="Arial,Sans-Serif"/>
              <a:buChar char="•"/>
            </a:pPr>
            <a:r>
              <a:rPr lang="en-US" dirty="0"/>
              <a:t>Personalized study material recommendations</a:t>
            </a:r>
          </a:p>
          <a:p>
            <a:pPr marL="1085850" lvl="1" indent="-171450">
              <a:lnSpc>
                <a:spcPct val="150000"/>
              </a:lnSpc>
              <a:buFont typeface="Arial,Sans-Serif"/>
              <a:buChar char="•"/>
            </a:pPr>
            <a:r>
              <a:rPr lang="en-US" dirty="0"/>
              <a:t>Step-by-step problem-solving assistance</a:t>
            </a:r>
          </a:p>
          <a:p>
            <a:pPr marL="1085850" lvl="1" indent="-171450">
              <a:lnSpc>
                <a:spcPct val="150000"/>
              </a:lnSpc>
              <a:buFont typeface="Arial,Sans-Serif"/>
              <a:buChar char="•"/>
            </a:pPr>
            <a:r>
              <a:rPr lang="en-US" dirty="0"/>
              <a:t>Real-time progress tracking and analytics</a:t>
            </a:r>
          </a:p>
          <a:p>
            <a:pPr marL="1085850" lvl="1" indent="-171450">
              <a:lnSpc>
                <a:spcPct val="150000"/>
              </a:lnSpc>
              <a:buFont typeface="Arial,Sans-Serif"/>
              <a:buChar char="•"/>
            </a:pPr>
            <a:r>
              <a:rPr lang="en-US" dirty="0"/>
              <a:t>It ensures 24/7 academic support and enhances the overall learning experience</a:t>
            </a:r>
            <a:r>
              <a:rPr lang="en-US" b="1" dirty="0"/>
              <a:t>.</a:t>
            </a:r>
            <a:endParaRPr lang="en-US" dirty="0"/>
          </a:p>
          <a:p>
            <a:pPr marL="1085850" lvl="1" indent="-171450">
              <a:lnSpc>
                <a:spcPct val="150000"/>
              </a:lnSpc>
              <a:buFont typeface="Arial,Sans-Serif"/>
              <a:buChar char="•"/>
            </a:pPr>
            <a:endParaRPr lang="en-US" b="1" dirty="0"/>
          </a:p>
          <a:p>
            <a:pPr lvl="1" indent="0">
              <a:lnSpc>
                <a:spcPct val="150000"/>
              </a:lnSpc>
              <a:buNone/>
            </a:pPr>
            <a:r>
              <a:rPr lang="en-US" dirty="0"/>
              <a:t>The AI-powered NSTI Study Resource Helper provides verified study materials, understands trainee queries, adapts to learning styles, and updates content based on performance, ensuring personalized and effective skill-based education.</a:t>
            </a:r>
          </a:p>
          <a:p>
            <a:pPr lvl="1" indent="0">
              <a:lnSpc>
                <a:spcPct val="150000"/>
              </a:lnSpc>
              <a:buNone/>
            </a:pPr>
            <a:endParaRPr lang="en-US" dirty="0"/>
          </a:p>
          <a:p>
            <a:pPr lvl="1" indent="0">
              <a:lnSpc>
                <a:spcPct val="150000"/>
              </a:lnSpc>
              <a:buNone/>
            </a:pPr>
            <a:r>
              <a:rPr lang="en-US" dirty="0">
                <a:hlinkClick r:id="rId3"/>
              </a:rPr>
              <a:t>Demo website - NSTI Study Resource Helper | Microsoft Copilot Studio</a:t>
            </a:r>
            <a:endParaRPr lang="en-US"/>
          </a:p>
          <a:p>
            <a:pPr lvl="1" indent="0">
              <a:lnSpc>
                <a:spcPct val="150000"/>
              </a:lnSpc>
              <a:buNone/>
            </a:pPr>
            <a:endParaRPr lang="en-US" dirty="0"/>
          </a:p>
        </p:txBody>
      </p:sp>
      <p:sp>
        <p:nvSpPr>
          <p:cNvPr id="125" name="Google Shape;125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870979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303624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261981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7" name="Google Shape;137;p12:notes"/>
          <p:cNvSpPr txBox="1">
            <a:spLocks noGrp="1"/>
          </p:cNvSpPr>
          <p:nvPr>
            <p:ph type="body" idx="1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2000" b="1" dirty="0">
                <a:solidFill>
                  <a:srgbClr val="213163"/>
                </a:solidFill>
              </a:rPr>
              <a:t>Reference</a:t>
            </a:r>
            <a:endParaRPr sz="2000" dirty="0"/>
          </a:p>
          <a:p>
            <a:pPr marL="173736" lvl="0" indent="-10388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endParaRPr sz="2000"/>
          </a:p>
          <a:p>
            <a:pPr marL="173736" lvl="0" indent="-17373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•"/>
            </a:pPr>
            <a:r>
              <a:rPr lang="en-US" sz="2000" dirty="0"/>
              <a:t>These are the references for this session.</a:t>
            </a:r>
            <a:endParaRPr sz="2000" b="0" strike="noStrike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12:notes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8</a:t>
            </a:fld>
            <a:endParaRPr sz="12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265192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userDrawn="1">
  <p:cSld name="TITLE_ONL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2461369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1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14" name="Google Shape;14;p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15" name="Google Shape;15;p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64772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ags" Target="../tags/tag2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1FBDB20-950B-C0FA-ECF3-D3E7BE3C021D}"/>
              </a:ext>
            </a:extLst>
          </p:cNvPr>
          <p:cNvSpPr/>
          <p:nvPr userDrawn="1"/>
        </p:nvSpPr>
        <p:spPr>
          <a:xfrm>
            <a:off x="0" y="-2072"/>
            <a:ext cx="7419703" cy="467289"/>
          </a:xfrm>
          <a:prstGeom prst="rect">
            <a:avLst/>
          </a:prstGeom>
          <a:solidFill>
            <a:srgbClr val="223366"/>
          </a:solidFill>
          <a:ln>
            <a:solidFill>
              <a:srgbClr val="223366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 descr="A blue background with white dots and lines&#10;&#10;AI-generated content may be incorrect.">
            <a:extLst>
              <a:ext uri="{FF2B5EF4-FFF2-40B4-BE49-F238E27FC236}">
                <a16:creationId xmlns:a16="http://schemas.microsoft.com/office/drawing/2014/main" id="{66B209BF-EA05-31DB-169A-2A55BF17B6BB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alphaModFix amt="50000"/>
          </a:blip>
          <a:srcRect t="91136" r="18857"/>
          <a:stretch/>
        </p:blipFill>
        <p:spPr>
          <a:xfrm>
            <a:off x="0" y="0"/>
            <a:ext cx="7419703" cy="476512"/>
          </a:xfrm>
          <a:prstGeom prst="rect">
            <a:avLst/>
          </a:prstGeom>
          <a:effectLst/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745ADFE-0BFB-968A-7835-E910197C7DDC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rcRect/>
          <a:stretch/>
        </p:blipFill>
        <p:spPr>
          <a:xfrm>
            <a:off x="7621893" y="75248"/>
            <a:ext cx="1245494" cy="405088"/>
          </a:xfrm>
          <a:prstGeom prst="rect">
            <a:avLst/>
          </a:prstGeom>
        </p:spPr>
      </p:pic>
      <p:sp>
        <p:nvSpPr>
          <p:cNvPr id="12" name="Google Shape;7;p1">
            <a:extLst>
              <a:ext uri="{FF2B5EF4-FFF2-40B4-BE49-F238E27FC236}">
                <a16:creationId xmlns:a16="http://schemas.microsoft.com/office/drawing/2014/main" id="{57393364-0612-8FDB-1349-4EC89A7E770C}"/>
              </a:ext>
            </a:extLst>
          </p:cNvPr>
          <p:cNvSpPr/>
          <p:nvPr userDrawn="1"/>
        </p:nvSpPr>
        <p:spPr>
          <a:xfrm>
            <a:off x="0" y="4972594"/>
            <a:ext cx="9144000" cy="170906"/>
          </a:xfrm>
          <a:prstGeom prst="rect">
            <a:avLst/>
          </a:prstGeom>
          <a:solidFill>
            <a:srgbClr val="01A4E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custDataLst>
      <p:tags r:id="rId6"/>
    </p:custDataLst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61" r:id="rId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6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pik.com/premium-ai-image/marketing-strategy-report-desk_152118842.htm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7" Type="http://schemas.openxmlformats.org/officeDocument/2006/relationships/hyperlink" Target="https://github.com/aadilchavhan/smartnutrition-ai.git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freepik.com/premium-ai-image/marketing-strategy-report-desk_152118842.htm" TargetMode="Externa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freepik.com/premium-ai-image/marketing-strategy-report-desk_152118842.htm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freepik.com/premium-ai-image/marketing-strategy-report-desk_152118842.htm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 descr="A blue background with white dots and lines&#10;&#10;AI-generated content may be incorrect.">
            <a:extLst>
              <a:ext uri="{FF2B5EF4-FFF2-40B4-BE49-F238E27FC236}">
                <a16:creationId xmlns:a16="http://schemas.microsoft.com/office/drawing/2014/main" id="{70A175FF-2573-6704-E98D-2EBB3ECA82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0AF2C185-09F9-0C7A-6C7A-E42F7328DA5B}"/>
              </a:ext>
            </a:extLst>
          </p:cNvPr>
          <p:cNvSpPr txBox="1"/>
          <p:nvPr/>
        </p:nvSpPr>
        <p:spPr>
          <a:xfrm>
            <a:off x="1478871" y="1789467"/>
            <a:ext cx="6317550" cy="95410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IN" sz="28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Project: Smart-Nutrition AI: Your Intelligent Nutrition Assistant </a:t>
            </a:r>
            <a:endParaRPr lang="en-IN" sz="2800" b="1" dirty="0">
              <a:solidFill>
                <a:schemeClr val="bg1"/>
              </a:solidFill>
              <a:latin typeface="Poppins" panose="00000500000000000000" pitchFamily="2" charset="0"/>
              <a:ea typeface="Cambria" pitchFamily="18" charset="0"/>
              <a:cs typeface="Poppins" panose="00000500000000000000" pitchFamily="2" charset="0"/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73F1CB3-7CE2-D0BB-8CF5-8203BB5CFE66}"/>
              </a:ext>
            </a:extLst>
          </p:cNvPr>
          <p:cNvGrpSpPr/>
          <p:nvPr/>
        </p:nvGrpSpPr>
        <p:grpSpPr>
          <a:xfrm>
            <a:off x="1673895" y="3142149"/>
            <a:ext cx="6122526" cy="1492753"/>
            <a:chOff x="1784131" y="3198130"/>
            <a:chExt cx="6122526" cy="1492753"/>
          </a:xfrm>
        </p:grpSpPr>
        <p:sp>
          <p:nvSpPr>
            <p:cNvPr id="32" name="Google Shape;70;p13">
              <a:extLst>
                <a:ext uri="{FF2B5EF4-FFF2-40B4-BE49-F238E27FC236}">
                  <a16:creationId xmlns:a16="http://schemas.microsoft.com/office/drawing/2014/main" id="{A47FFBA5-B160-FD3D-3899-DCA663144713}"/>
                </a:ext>
              </a:extLst>
            </p:cNvPr>
            <p:cNvSpPr txBox="1"/>
            <p:nvPr/>
          </p:nvSpPr>
          <p:spPr>
            <a:xfrm>
              <a:off x="1784131" y="3198130"/>
              <a:ext cx="6122526" cy="2769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1" i="0" u="none" strike="noStrike" cap="none" dirty="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  <a:sym typeface="Arial"/>
                </a:rPr>
                <a:t>Team Members</a:t>
              </a:r>
            </a:p>
          </p:txBody>
        </p:sp>
        <p:sp>
          <p:nvSpPr>
            <p:cNvPr id="33" name="TextBox 57">
              <a:extLst>
                <a:ext uri="{FF2B5EF4-FFF2-40B4-BE49-F238E27FC236}">
                  <a16:creationId xmlns:a16="http://schemas.microsoft.com/office/drawing/2014/main" id="{0542C642-8663-AE62-574D-03DF88CAB3C4}"/>
                </a:ext>
              </a:extLst>
            </p:cNvPr>
            <p:cNvSpPr txBox="1"/>
            <p:nvPr/>
          </p:nvSpPr>
          <p:spPr>
            <a:xfrm>
              <a:off x="1794486" y="3572628"/>
              <a:ext cx="5904000" cy="1118255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200"/>
                </a:spcAft>
                <a:buClr>
                  <a:schemeClr val="bg1"/>
                </a:buClr>
              </a:pPr>
              <a:r>
                <a:rPr lang="en-IN" sz="1200" dirty="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Syeda Afshan Sultana </a:t>
              </a:r>
            </a:p>
            <a:p>
              <a: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200"/>
                </a:spcAft>
                <a:buClr>
                  <a:schemeClr val="bg1"/>
                </a:buClr>
              </a:pPr>
              <a:r>
                <a:rPr lang="en-IN" sz="1200" dirty="0" err="1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Aadil</a:t>
              </a:r>
              <a:r>
                <a:rPr lang="en-IN" sz="1200" dirty="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 </a:t>
              </a:r>
              <a:r>
                <a:rPr lang="en-IN" sz="1200" dirty="0" err="1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Alanoor</a:t>
              </a:r>
              <a:r>
                <a:rPr lang="en-IN" sz="1200" dirty="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 Chauhan </a:t>
              </a:r>
            </a:p>
            <a:p>
              <a: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200"/>
                </a:spcAft>
                <a:buClr>
                  <a:schemeClr val="bg1"/>
                </a:buClr>
              </a:pPr>
              <a:r>
                <a:rPr lang="en-IN" sz="1200" dirty="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Kumar Aditya </a:t>
              </a:r>
            </a:p>
            <a:p>
              <a: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200"/>
                </a:spcAft>
                <a:buClr>
                  <a:schemeClr val="bg1"/>
                </a:buClr>
              </a:pPr>
              <a:r>
                <a:rPr lang="en-IN" sz="1200" dirty="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Ankit Tiwari </a:t>
              </a:r>
            </a:p>
            <a:p>
              <a: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200"/>
                </a:spcAft>
                <a:buClr>
                  <a:schemeClr val="bg1"/>
                </a:buClr>
              </a:pPr>
              <a:r>
                <a:rPr lang="en-IN" sz="1200" dirty="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Mohammed </a:t>
              </a:r>
              <a:r>
                <a:rPr lang="en-IN" sz="1200" dirty="0" err="1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Aadil</a:t>
              </a:r>
              <a:endParaRPr lang="en-US" sz="12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1CB07F2-2284-08E3-FBA7-598E55A18D8B}"/>
                </a:ext>
              </a:extLst>
            </p:cNvPr>
            <p:cNvCxnSpPr>
              <a:cxnSpLocks/>
            </p:cNvCxnSpPr>
            <p:nvPr/>
          </p:nvCxnSpPr>
          <p:spPr>
            <a:xfrm>
              <a:off x="1880720" y="3518634"/>
              <a:ext cx="5817766" cy="0"/>
            </a:xfrm>
            <a:prstGeom prst="line">
              <a:avLst/>
            </a:prstGeom>
            <a:ln w="3175">
              <a:solidFill>
                <a:srgbClr val="E5EEFF"/>
              </a:solidFill>
              <a:prstDash val="lgDashDot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1">
              <a:extLst>
                <a:ext uri="{FF2B5EF4-FFF2-40B4-BE49-F238E27FC236}">
                  <a16:creationId xmlns:a16="http://schemas.microsoft.com/office/drawing/2014/main" id="{0318A4F1-0CDA-B54D-3097-D6551A862C60}"/>
                </a:ext>
              </a:extLst>
            </p:cNvPr>
            <p:cNvSpPr txBox="1"/>
            <p:nvPr/>
          </p:nvSpPr>
          <p:spPr>
            <a:xfrm>
              <a:off x="3719536" y="3572628"/>
              <a:ext cx="1929373" cy="276999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228600" marR="0" lvl="0" indent="-228600" rtl="0">
                <a:lnSpc>
                  <a:spcPct val="100000"/>
                </a:lnSpc>
                <a:spcBef>
                  <a:spcPts val="0"/>
                </a:spcBef>
                <a:spcAft>
                  <a:spcPts val="200"/>
                </a:spcAft>
                <a:buClr>
                  <a:schemeClr val="bg1"/>
                </a:buClr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40793504-24F1-F958-6E0D-B7A0A13E8322}"/>
              </a:ext>
            </a:extLst>
          </p:cNvPr>
          <p:cNvGrpSpPr/>
          <p:nvPr/>
        </p:nvGrpSpPr>
        <p:grpSpPr>
          <a:xfrm>
            <a:off x="2249214" y="625056"/>
            <a:ext cx="4645572" cy="1018529"/>
            <a:chOff x="2249214" y="663671"/>
            <a:chExt cx="4645572" cy="1018529"/>
          </a:xfrm>
        </p:grpSpPr>
        <p:sp>
          <p:nvSpPr>
            <p:cNvPr id="3" name="Google Shape;61;p13">
              <a:extLst>
                <a:ext uri="{FF2B5EF4-FFF2-40B4-BE49-F238E27FC236}">
                  <a16:creationId xmlns:a16="http://schemas.microsoft.com/office/drawing/2014/main" id="{970660C0-86B3-58B7-5879-EDD4F6253D23}"/>
                </a:ext>
              </a:extLst>
            </p:cNvPr>
            <p:cNvSpPr/>
            <p:nvPr/>
          </p:nvSpPr>
          <p:spPr>
            <a:xfrm>
              <a:off x="2249214" y="663671"/>
              <a:ext cx="4645572" cy="1018529"/>
            </a:xfrm>
            <a:prstGeom prst="roundRect">
              <a:avLst>
                <a:gd name="adj" fmla="val 8142"/>
              </a:avLst>
            </a:prstGeom>
            <a:solidFill>
              <a:srgbClr val="E5EEFF"/>
            </a:solidFill>
            <a:ln w="38100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 dirty="0">
                <a:ln>
                  <a:solidFill>
                    <a:srgbClr val="0070C0"/>
                  </a:solidFill>
                </a:ln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2205ABD6-7F0F-39EF-1F11-0FCB823CF33B}"/>
                </a:ext>
              </a:extLst>
            </p:cNvPr>
            <p:cNvCxnSpPr>
              <a:cxnSpLocks/>
            </p:cNvCxnSpPr>
            <p:nvPr/>
          </p:nvCxnSpPr>
          <p:spPr>
            <a:xfrm>
              <a:off x="5442386" y="998292"/>
              <a:ext cx="0" cy="393005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10" name="Google Shape;110;p4" descr="A close up of a sign&#10;&#10;Description automatically generated">
              <a:extLst>
                <a:ext uri="{FF2B5EF4-FFF2-40B4-BE49-F238E27FC236}">
                  <a16:creationId xmlns:a16="http://schemas.microsoft.com/office/drawing/2014/main" id="{4B6F3AF0-0ABC-6062-DD02-5C702A43C698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5625657" y="983131"/>
              <a:ext cx="1055691" cy="35291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102C98A7-7C25-93DE-96D1-64CEAF5664A5}"/>
                </a:ext>
              </a:extLst>
            </p:cNvPr>
            <p:cNvPicPr/>
            <p:nvPr/>
          </p:nvPicPr>
          <p:blipFill>
            <a:blip r:embed="rId6"/>
            <a:stretch/>
          </p:blipFill>
          <p:spPr>
            <a:xfrm>
              <a:off x="2495146" y="998292"/>
              <a:ext cx="1271915" cy="329605"/>
            </a:xfrm>
            <a:prstGeom prst="rect">
              <a:avLst/>
            </a:prstGeom>
            <a:ln w="0">
              <a:noFill/>
            </a:ln>
          </p:spPr>
        </p:pic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2F226C7-E87E-43DD-FDA3-2DBFD3A4CDB0}"/>
                </a:ext>
              </a:extLst>
            </p:cNvPr>
            <p:cNvCxnSpPr>
              <a:cxnSpLocks/>
            </p:cNvCxnSpPr>
            <p:nvPr/>
          </p:nvCxnSpPr>
          <p:spPr>
            <a:xfrm>
              <a:off x="3937435" y="985471"/>
              <a:ext cx="0" cy="393005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13" name="Picture 12" descr="A logo with tools in a circle&#10;&#10;Description automatically generated">
              <a:extLst>
                <a:ext uri="{FF2B5EF4-FFF2-40B4-BE49-F238E27FC236}">
                  <a16:creationId xmlns:a16="http://schemas.microsoft.com/office/drawing/2014/main" id="{1940A9D5-06A3-782A-2666-69F8870788A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297904" y="818835"/>
              <a:ext cx="784014" cy="785792"/>
            </a:xfrm>
            <a:prstGeom prst="rect">
              <a:avLst/>
            </a:prstGeom>
          </p:spPr>
        </p:pic>
      </p:grpSp>
    </p:spTree>
    <p:custDataLst>
      <p:tags r:id="rId1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2"/>
          <p:cNvSpPr txBox="1">
            <a:spLocks noGrp="1"/>
          </p:cNvSpPr>
          <p:nvPr>
            <p:ph type="title" idx="4294967295"/>
          </p:nvPr>
        </p:nvSpPr>
        <p:spPr>
          <a:xfrm>
            <a:off x="131300" y="628031"/>
            <a:ext cx="8520600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1600" b="1" dirty="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Problem Statement</a:t>
            </a:r>
            <a:endParaRPr sz="1600" b="1" dirty="0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C34ADA3-754A-ED82-25E4-546903B92C6F}"/>
              </a:ext>
            </a:extLst>
          </p:cNvPr>
          <p:cNvSpPr txBox="1"/>
          <p:nvPr/>
        </p:nvSpPr>
        <p:spPr>
          <a:xfrm>
            <a:off x="139767" y="1071362"/>
            <a:ext cx="4432233" cy="84125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endParaRPr lang="en-US" dirty="0"/>
          </a:p>
          <a:p>
            <a:pPr marL="173355" indent="-173355">
              <a:spcAft>
                <a:spcPts val="800"/>
              </a:spcAft>
              <a:buFont typeface="Arial,Sans-Serif" panose="020B0604020202020204" pitchFamily="34" charset="0"/>
              <a:buChar char="•"/>
            </a:pPr>
            <a:endParaRPr lang="en-US" dirty="0"/>
          </a:p>
          <a:p>
            <a:pPr marL="228600" indent="-228600"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9C55A4E-C60C-E72F-9426-5FE10C1EA027}"/>
              </a:ext>
            </a:extLst>
          </p:cNvPr>
          <p:cNvGrpSpPr/>
          <p:nvPr/>
        </p:nvGrpSpPr>
        <p:grpSpPr>
          <a:xfrm>
            <a:off x="0" y="4446275"/>
            <a:ext cx="9144000" cy="471999"/>
            <a:chOff x="0" y="4446275"/>
            <a:chExt cx="9144000" cy="47199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A61CEF3-7AD7-9D45-362D-0A899ABD8027}"/>
                </a:ext>
              </a:extLst>
            </p:cNvPr>
            <p:cNvSpPr txBox="1"/>
            <p:nvPr/>
          </p:nvSpPr>
          <p:spPr>
            <a:xfrm>
              <a:off x="127000" y="4656664"/>
              <a:ext cx="504613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rgbClr val="0000FF"/>
                  </a:solidFill>
                  <a:latin typeface="Arial" panose="020B0604020202020204" pitchFamily="34" charset="0"/>
                  <a:cs typeface="Arial" panose="020B0604020202020204" pitchFamily="34" charset="0"/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https://www.freepik.com/</a:t>
              </a:r>
              <a:endParaRPr lang="en-US" sz="11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0E5B250C-A476-619F-827D-9579A96BBC3D}"/>
                </a:ext>
              </a:extLst>
            </p:cNvPr>
            <p:cNvGrpSpPr/>
            <p:nvPr/>
          </p:nvGrpSpPr>
          <p:grpSpPr>
            <a:xfrm>
              <a:off x="0" y="4446275"/>
              <a:ext cx="9144000" cy="261610"/>
              <a:chOff x="0" y="4446275"/>
              <a:chExt cx="9144000" cy="261610"/>
            </a:xfrm>
          </p:grpSpPr>
          <p:sp>
            <p:nvSpPr>
              <p:cNvPr id="9" name="TextBox 4">
                <a:extLst>
                  <a:ext uri="{FF2B5EF4-FFF2-40B4-BE49-F238E27FC236}">
                    <a16:creationId xmlns:a16="http://schemas.microsoft.com/office/drawing/2014/main" id="{52EACC6D-9833-5815-17F0-802AD948E568}"/>
                  </a:ext>
                </a:extLst>
              </p:cNvPr>
              <p:cNvSpPr txBox="1"/>
              <p:nvPr/>
            </p:nvSpPr>
            <p:spPr>
              <a:xfrm>
                <a:off x="4213721" y="4446275"/>
                <a:ext cx="66396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r>
                  <a:rPr lang="en-US" sz="1100" b="1" dirty="0"/>
                  <a:t>Source</a:t>
                </a:r>
              </a:p>
            </p:txBody>
          </p: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69F434EA-C68A-0962-CD54-B5D4C430474D}"/>
                  </a:ext>
                </a:extLst>
              </p:cNvPr>
              <p:cNvCxnSpPr>
                <a:cxnSpLocks/>
                <a:endCxn id="9" idx="1"/>
              </p:cNvCxnSpPr>
              <p:nvPr/>
            </p:nvCxnSpPr>
            <p:spPr>
              <a:xfrm flipV="1">
                <a:off x="0" y="4577080"/>
                <a:ext cx="4213721" cy="1955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19354183-6EB0-205C-5BDD-F1F6AE28AC0C}"/>
                  </a:ext>
                </a:extLst>
              </p:cNvPr>
              <p:cNvCxnSpPr>
                <a:cxnSpLocks/>
                <a:stCxn id="9" idx="3"/>
              </p:cNvCxnSpPr>
              <p:nvPr/>
            </p:nvCxnSpPr>
            <p:spPr>
              <a:xfrm>
                <a:off x="4877685" y="4577080"/>
                <a:ext cx="4266315" cy="1955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4" name="Picture 3" descr="State-of-Chatbots-1024x594.png">
            <a:extLst>
              <a:ext uri="{FF2B5EF4-FFF2-40B4-BE49-F238E27FC236}">
                <a16:creationId xmlns:a16="http://schemas.microsoft.com/office/drawing/2014/main" id="{AA4A71E5-8D7A-A01D-049E-B6C114FFF9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9762" y="1070565"/>
            <a:ext cx="3762375" cy="2619375"/>
          </a:xfrm>
          <a:prstGeom prst="rect">
            <a:avLst/>
          </a:prstGeom>
        </p:spPr>
      </p:pic>
      <p:sp>
        <p:nvSpPr>
          <p:cNvPr id="7" name="Rectangle 2">
            <a:extLst>
              <a:ext uri="{FF2B5EF4-FFF2-40B4-BE49-F238E27FC236}">
                <a16:creationId xmlns:a16="http://schemas.microsoft.com/office/drawing/2014/main" id="{7F6FB2C5-7995-548C-B675-6D0D1C3D7E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742" y="157000"/>
            <a:ext cx="4948084" cy="38779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endParaRPr lang="en-US" altLang="en-US" sz="1800" b="1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171450" marR="0" lvl="0" indent="-17145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1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171450" marR="0" lvl="0" indent="-17145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1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171450" marR="0" lvl="0" indent="-17145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Problem Identified: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Many people lack quick, affordable, and personalized access to nutritional information, leading to poor dietary choices, confusion about healthy eating, and difficulty meeting fitness or health goals. </a:t>
            </a:r>
          </a:p>
          <a:p>
            <a:pPr marL="171450" marR="0" lvl="0" indent="-17145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1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171450" marR="0" lvl="0" indent="-17145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Proposed Solution: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Smart-Nutrition AI offers a user-friendly, multimodal interface (text, voice, and image input) that delivers instant nutritional insights using advanced machine learning, including OCR and speech-to-text. </a:t>
            </a:r>
          </a:p>
          <a:p>
            <a:pPr marL="171450" marR="0" lvl="0" indent="-17145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1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171450" marR="0" lvl="0" indent="-17145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Target Beneficiaries: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The app is designed for health-conscious individuals, fitness enthusiasts, people with dietary restrictions, and busy professionals who need accessible, on-the-go dietary guidance.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2"/>
          <p:cNvSpPr txBox="1">
            <a:spLocks noGrp="1"/>
          </p:cNvSpPr>
          <p:nvPr>
            <p:ph type="title" idx="4294967295"/>
          </p:nvPr>
        </p:nvSpPr>
        <p:spPr>
          <a:xfrm>
            <a:off x="132147" y="618720"/>
            <a:ext cx="8520600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1600" b="1" dirty="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Solution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532CB6-B852-9A8E-2C8E-6297E96D829A}"/>
              </a:ext>
            </a:extLst>
          </p:cNvPr>
          <p:cNvSpPr txBox="1"/>
          <p:nvPr/>
        </p:nvSpPr>
        <p:spPr>
          <a:xfrm>
            <a:off x="132533" y="1002519"/>
            <a:ext cx="5090542" cy="30777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just"/>
            <a:r>
              <a:rPr lang="en-US" dirty="0"/>
              <a:t>.</a:t>
            </a:r>
          </a:p>
        </p:txBody>
      </p:sp>
      <p:pic>
        <p:nvPicPr>
          <p:cNvPr id="2" name="Picture 1" descr="ai-chat-bot-on-smartphone-answer-questions-with-smart-solution-idea-artificial-intelligence-robot-communicate-with-human-natural-language-provide-smart-solutions-in-varies-categories-3d-vector.jpg">
            <a:extLst>
              <a:ext uri="{FF2B5EF4-FFF2-40B4-BE49-F238E27FC236}">
                <a16:creationId xmlns:a16="http://schemas.microsoft.com/office/drawing/2014/main" id="{C8663844-CB72-24DA-0073-ED30793A10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9878" y="1005551"/>
            <a:ext cx="3361360" cy="3074525"/>
          </a:xfrm>
          <a:prstGeom prst="rect">
            <a:avLst/>
          </a:prstGeom>
        </p:spPr>
      </p:pic>
      <p:sp>
        <p:nvSpPr>
          <p:cNvPr id="4" name="Rectangle 1">
            <a:extLst>
              <a:ext uri="{FF2B5EF4-FFF2-40B4-BE49-F238E27FC236}">
                <a16:creationId xmlns:a16="http://schemas.microsoft.com/office/drawing/2014/main" id="{1DA8D83A-C51D-6122-C1AF-0ECF706EFF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2147" y="-4649653"/>
            <a:ext cx="5472240" cy="97565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endParaRPr kumimoji="0" lang="en-US" altLang="en-US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endParaRPr lang="en-US" altLang="en-US" b="1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endParaRPr kumimoji="0" lang="en-US" altLang="en-US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endParaRPr lang="en-US" altLang="en-US" b="1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endParaRPr kumimoji="0" lang="en-US" altLang="en-US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endParaRPr lang="en-US" altLang="en-US" b="1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endParaRPr kumimoji="0" lang="en-US" altLang="en-US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endParaRPr lang="en-US" altLang="en-US" b="1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endParaRPr kumimoji="0" lang="en-US" altLang="en-US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endParaRPr lang="en-US" altLang="en-US" b="1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endParaRPr kumimoji="0" lang="en-US" altLang="en-US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endParaRPr lang="en-US" altLang="en-US" b="1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endParaRPr kumimoji="0" lang="en-US" altLang="en-US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endParaRPr lang="en-US" altLang="en-US" b="1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endParaRPr kumimoji="0" lang="en-US" altLang="en-US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endParaRPr lang="en-US" altLang="en-US" b="1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endParaRPr kumimoji="0" lang="en-US" altLang="en-US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altLang="en-US" b="1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altLang="en-US" b="1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altLang="en-US" b="1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1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altLang="en-US" sz="1200" b="1" dirty="0">
              <a:solidFill>
                <a:schemeClr val="tx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1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en-US" sz="1200" b="1" dirty="0">
              <a:solidFill>
                <a:schemeClr val="tx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2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Streamlit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Web App Foundation: </a:t>
            </a:r>
            <a:r>
              <a:rPr kumimoji="0" lang="en-US" altLang="en-US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The solution is built using </a:t>
            </a:r>
            <a:r>
              <a:rPr kumimoji="0" lang="en-US" altLang="en-US" sz="12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Streamlit</a:t>
            </a:r>
            <a:r>
              <a:rPr kumimoji="0" lang="en-US" altLang="en-US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, enabling rapid deployment and an intuitive, user-friendly interface for seamless interaction. 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1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Multimodal Input Options</a:t>
            </a:r>
            <a:r>
              <a:rPr kumimoji="0" lang="en-US" altLang="en-US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: Users can engage with the app through text typing, voice queries (converted using speech-to-text), or image uploads (analyzed using OCR for food label extraction). 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1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Generative AI-Powered Analysis</a:t>
            </a:r>
            <a:r>
              <a:rPr kumimoji="0" lang="en-US" altLang="en-US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: All inputs are processed using Google’s Gemini 1.5 Flash model to generate detailed, intelligent responses tailored to the user's nutrition-related queries. 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1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Context-Aware Insights</a:t>
            </a:r>
            <a:r>
              <a:rPr kumimoji="0" lang="en-US" altLang="en-US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: Whether the user is seeking meal suggestions, diet planning, or evaluating food items, the system delivers relevant, personalized recommendations in real time. 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1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Feature-Ready for Growth: </a:t>
            </a:r>
            <a:r>
              <a:rPr kumimoji="0" lang="en-US" altLang="en-US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With built-in modules like a “Meal Planner” and a “Feedback” section, the application is designed for continuous evolution and deeper user engagement.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548130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2"/>
          <p:cNvSpPr txBox="1">
            <a:spLocks noGrp="1"/>
          </p:cNvSpPr>
          <p:nvPr>
            <p:ph type="title" idx="4294967295"/>
          </p:nvPr>
        </p:nvSpPr>
        <p:spPr>
          <a:xfrm>
            <a:off x="139767" y="618720"/>
            <a:ext cx="8520600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1600" b="1" dirty="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  <a:hlinkClick r:id="rId3" action="ppaction://hlinksldjump"/>
              </a:rPr>
              <a:t>Project Demo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457D9D7-7E89-AC76-C2AD-B154CE102D5B}"/>
              </a:ext>
            </a:extLst>
          </p:cNvPr>
          <p:cNvGrpSpPr/>
          <p:nvPr/>
        </p:nvGrpSpPr>
        <p:grpSpPr>
          <a:xfrm>
            <a:off x="4803512" y="1225081"/>
            <a:ext cx="4111888" cy="2996883"/>
            <a:chOff x="4803512" y="1225081"/>
            <a:chExt cx="4111888" cy="2996883"/>
          </a:xfrm>
        </p:grpSpPr>
        <p:pic>
          <p:nvPicPr>
            <p:cNvPr id="2" name="Picture 1" descr="A green rectangle with black background&#10;&#10;AI-generated content may be incorrect.">
              <a:extLst>
                <a:ext uri="{FF2B5EF4-FFF2-40B4-BE49-F238E27FC236}">
                  <a16:creationId xmlns:a16="http://schemas.microsoft.com/office/drawing/2014/main" id="{DEA710DD-E7E0-A945-6871-AAF1D6F532C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29000"/>
            </a:blip>
            <a:stretch>
              <a:fillRect/>
            </a:stretch>
          </p:blipFill>
          <p:spPr>
            <a:xfrm>
              <a:off x="4803512" y="1225081"/>
              <a:ext cx="4013607" cy="2709608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FC8A640-A3F1-7367-D576-85CAD6741CE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4855064" y="1369867"/>
              <a:ext cx="4060336" cy="2852097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9E3070C-2827-44A4-F0A8-8761CCA0BA14}"/>
              </a:ext>
            </a:extLst>
          </p:cNvPr>
          <p:cNvGrpSpPr/>
          <p:nvPr/>
        </p:nvGrpSpPr>
        <p:grpSpPr>
          <a:xfrm>
            <a:off x="0" y="4446275"/>
            <a:ext cx="9144000" cy="471999"/>
            <a:chOff x="0" y="4446275"/>
            <a:chExt cx="9144000" cy="471999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9619AA2-49BD-2BC0-D119-8BBF2E2E37FB}"/>
                </a:ext>
              </a:extLst>
            </p:cNvPr>
            <p:cNvSpPr txBox="1"/>
            <p:nvPr/>
          </p:nvSpPr>
          <p:spPr>
            <a:xfrm>
              <a:off x="127000" y="4656664"/>
              <a:ext cx="504613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rgbClr val="0000FF"/>
                  </a:solidFill>
                  <a:latin typeface="Arial" panose="020B0604020202020204" pitchFamily="34" charset="0"/>
                  <a:cs typeface="Arial" panose="020B0604020202020204" pitchFamily="34" charset="0"/>
                  <a:hlinkClick r:id="rId6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https://www.freepik.com/</a:t>
              </a:r>
              <a:endParaRPr lang="en-US" sz="11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19AEEAC-C7D9-A4DE-D8B9-3CCC82EC4BE5}"/>
                </a:ext>
              </a:extLst>
            </p:cNvPr>
            <p:cNvGrpSpPr/>
            <p:nvPr/>
          </p:nvGrpSpPr>
          <p:grpSpPr>
            <a:xfrm>
              <a:off x="0" y="4446275"/>
              <a:ext cx="9144000" cy="261610"/>
              <a:chOff x="0" y="4446275"/>
              <a:chExt cx="9144000" cy="261610"/>
            </a:xfrm>
          </p:grpSpPr>
          <p:sp>
            <p:nvSpPr>
              <p:cNvPr id="16" name="TextBox 4">
                <a:extLst>
                  <a:ext uri="{FF2B5EF4-FFF2-40B4-BE49-F238E27FC236}">
                    <a16:creationId xmlns:a16="http://schemas.microsoft.com/office/drawing/2014/main" id="{A87CAA01-12DA-A6F0-680B-86C926380830}"/>
                  </a:ext>
                </a:extLst>
              </p:cNvPr>
              <p:cNvSpPr txBox="1"/>
              <p:nvPr/>
            </p:nvSpPr>
            <p:spPr>
              <a:xfrm>
                <a:off x="4213721" y="4446275"/>
                <a:ext cx="66396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r>
                  <a:rPr lang="en-US" sz="1100" b="1" dirty="0"/>
                  <a:t>Source</a:t>
                </a:r>
              </a:p>
            </p:txBody>
          </p: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B64262F4-4C6E-4F40-4143-82A84604E0CF}"/>
                  </a:ext>
                </a:extLst>
              </p:cNvPr>
              <p:cNvCxnSpPr>
                <a:cxnSpLocks/>
                <a:endCxn id="16" idx="1"/>
              </p:cNvCxnSpPr>
              <p:nvPr/>
            </p:nvCxnSpPr>
            <p:spPr>
              <a:xfrm flipV="1">
                <a:off x="0" y="4577080"/>
                <a:ext cx="4213721" cy="1955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CD991303-E1F6-BAFE-45CE-C3D04A11E8B5}"/>
                  </a:ext>
                </a:extLst>
              </p:cNvPr>
              <p:cNvCxnSpPr>
                <a:cxnSpLocks/>
                <a:stCxn id="16" idx="3"/>
              </p:cNvCxnSpPr>
              <p:nvPr/>
            </p:nvCxnSpPr>
            <p:spPr>
              <a:xfrm>
                <a:off x="4877685" y="4577080"/>
                <a:ext cx="4266315" cy="1955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DB160A25-F113-7BDA-DD73-67147517E4FB}"/>
              </a:ext>
            </a:extLst>
          </p:cNvPr>
          <p:cNvSpPr txBox="1"/>
          <p:nvPr/>
        </p:nvSpPr>
        <p:spPr>
          <a:xfrm>
            <a:off x="139767" y="2263973"/>
            <a:ext cx="42723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hlinkClick r:id="rId7"/>
              </a:rPr>
              <a:t>https://github.com/aadilchavhan/smartnutrition-ai.git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606981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674B718-2200-67EC-CFB7-DD6CB2B51007}"/>
              </a:ext>
            </a:extLst>
          </p:cNvPr>
          <p:cNvSpPr txBox="1"/>
          <p:nvPr/>
        </p:nvSpPr>
        <p:spPr>
          <a:xfrm>
            <a:off x="124178" y="558094"/>
            <a:ext cx="274320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b="1" dirty="0">
                <a:solidFill>
                  <a:srgbClr val="002060"/>
                </a:solidFill>
              </a:rPr>
              <a:t>Project Video</a:t>
            </a:r>
            <a:r>
              <a:rPr lang="en-US" sz="1600" dirty="0"/>
              <a:t>​</a:t>
            </a:r>
            <a:endParaRPr lang="en-US" dirty="0"/>
          </a:p>
        </p:txBody>
      </p:sp>
      <p:pic>
        <p:nvPicPr>
          <p:cNvPr id="2" name="Video Tutorial">
            <a:hlinkClick r:id="" action="ppaction://media"/>
            <a:extLst>
              <a:ext uri="{FF2B5EF4-FFF2-40B4-BE49-F238E27FC236}">
                <a16:creationId xmlns:a16="http://schemas.microsoft.com/office/drawing/2014/main" id="{0338B7D7-9542-D1F8-DE14-FF270E2D4AE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20931" y="953589"/>
            <a:ext cx="7485018" cy="369678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110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033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2"/>
          <p:cNvSpPr txBox="1">
            <a:spLocks noGrp="1"/>
          </p:cNvSpPr>
          <p:nvPr>
            <p:ph type="title" idx="4294967295"/>
          </p:nvPr>
        </p:nvSpPr>
        <p:spPr>
          <a:xfrm>
            <a:off x="124527" y="618222"/>
            <a:ext cx="8520600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1600" b="1" dirty="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Future Scope</a:t>
            </a:r>
          </a:p>
        </p:txBody>
      </p:sp>
      <p:pic>
        <p:nvPicPr>
          <p:cNvPr id="2" name="Picture 2" descr="Scope concept illustration">
            <a:extLst>
              <a:ext uri="{FF2B5EF4-FFF2-40B4-BE49-F238E27FC236}">
                <a16:creationId xmlns:a16="http://schemas.microsoft.com/office/drawing/2014/main" id="{43F0E20A-1CCA-C9AE-ECD0-29ED2B1633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33" b="8786"/>
          <a:stretch/>
        </p:blipFill>
        <p:spPr bwMode="auto">
          <a:xfrm>
            <a:off x="4930141" y="950871"/>
            <a:ext cx="3890226" cy="3119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82DC5721-B29A-8A37-EC56-7D1FDA6FE76E}"/>
              </a:ext>
            </a:extLst>
          </p:cNvPr>
          <p:cNvGrpSpPr/>
          <p:nvPr/>
        </p:nvGrpSpPr>
        <p:grpSpPr>
          <a:xfrm>
            <a:off x="0" y="4446275"/>
            <a:ext cx="9144000" cy="471999"/>
            <a:chOff x="0" y="4446275"/>
            <a:chExt cx="9144000" cy="471999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C1C1B45-42B1-1A56-3EBE-CD37C764084C}"/>
                </a:ext>
              </a:extLst>
            </p:cNvPr>
            <p:cNvSpPr txBox="1"/>
            <p:nvPr/>
          </p:nvSpPr>
          <p:spPr>
            <a:xfrm>
              <a:off x="127000" y="4656664"/>
              <a:ext cx="504613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rgbClr val="0000FF"/>
                  </a:solidFill>
                  <a:latin typeface="Arial" panose="020B0604020202020204" pitchFamily="34" charset="0"/>
                  <a:cs typeface="Arial" panose="020B0604020202020204" pitchFamily="34" charset="0"/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https://www.freepik.com/</a:t>
              </a:r>
              <a:endParaRPr lang="en-US" sz="11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A68CD5A8-7E1B-A0EC-BD98-43FA028D7137}"/>
                </a:ext>
              </a:extLst>
            </p:cNvPr>
            <p:cNvGrpSpPr/>
            <p:nvPr/>
          </p:nvGrpSpPr>
          <p:grpSpPr>
            <a:xfrm>
              <a:off x="0" y="4446275"/>
              <a:ext cx="9144000" cy="261610"/>
              <a:chOff x="0" y="4446275"/>
              <a:chExt cx="9144000" cy="261610"/>
            </a:xfrm>
          </p:grpSpPr>
          <p:sp>
            <p:nvSpPr>
              <p:cNvPr id="14" name="TextBox 4">
                <a:extLst>
                  <a:ext uri="{FF2B5EF4-FFF2-40B4-BE49-F238E27FC236}">
                    <a16:creationId xmlns:a16="http://schemas.microsoft.com/office/drawing/2014/main" id="{88C2BEFD-073E-8BD9-018E-915AC9BE8DBA}"/>
                  </a:ext>
                </a:extLst>
              </p:cNvPr>
              <p:cNvSpPr txBox="1"/>
              <p:nvPr/>
            </p:nvSpPr>
            <p:spPr>
              <a:xfrm>
                <a:off x="4213721" y="4446275"/>
                <a:ext cx="66396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r>
                  <a:rPr lang="en-US" sz="1100" b="1" dirty="0"/>
                  <a:t>Source</a:t>
                </a:r>
              </a:p>
            </p:txBody>
          </p: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D2B8A06C-6E94-169F-670C-AB9E673AE8FC}"/>
                  </a:ext>
                </a:extLst>
              </p:cNvPr>
              <p:cNvCxnSpPr>
                <a:cxnSpLocks/>
                <a:endCxn id="14" idx="1"/>
              </p:cNvCxnSpPr>
              <p:nvPr/>
            </p:nvCxnSpPr>
            <p:spPr>
              <a:xfrm flipV="1">
                <a:off x="0" y="4577080"/>
                <a:ext cx="4213721" cy="1955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F9428347-8BBB-E570-5BF8-26946BBA9C60}"/>
                  </a:ext>
                </a:extLst>
              </p:cNvPr>
              <p:cNvCxnSpPr>
                <a:cxnSpLocks/>
                <a:stCxn id="14" idx="3"/>
              </p:cNvCxnSpPr>
              <p:nvPr/>
            </p:nvCxnSpPr>
            <p:spPr>
              <a:xfrm>
                <a:off x="4877685" y="4577080"/>
                <a:ext cx="4266315" cy="1955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" name="Rectangle 1">
            <a:extLst>
              <a:ext uri="{FF2B5EF4-FFF2-40B4-BE49-F238E27FC236}">
                <a16:creationId xmlns:a16="http://schemas.microsoft.com/office/drawing/2014/main" id="{960D95A5-153C-266E-4A85-08D8806683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4527" y="-4738775"/>
            <a:ext cx="5420867" cy="95102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1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altLang="en-US" sz="1200" b="1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1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altLang="en-US" sz="1200" b="1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1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altLang="en-US" sz="1200" b="1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1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altLang="en-US" sz="1200" b="1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1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altLang="en-US" sz="1200" b="1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1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altLang="en-US" sz="1200" b="1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1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altLang="en-US" sz="1200" b="1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1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altLang="en-US" sz="1200" b="1" dirty="0">
              <a:solidFill>
                <a:schemeClr val="tx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1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altLang="en-US" sz="1200" b="1" dirty="0">
              <a:solidFill>
                <a:schemeClr val="tx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1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altLang="en-US" sz="1200" b="1" dirty="0">
              <a:solidFill>
                <a:schemeClr val="tx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1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altLang="en-US" sz="1200" b="1" dirty="0">
              <a:solidFill>
                <a:schemeClr val="tx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1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1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altLang="en-US" sz="1200" b="1" dirty="0">
              <a:solidFill>
                <a:schemeClr val="tx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1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altLang="en-US" sz="1200" b="1" dirty="0">
              <a:solidFill>
                <a:schemeClr val="tx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altLang="en-US" sz="1200" b="1" dirty="0">
              <a:solidFill>
                <a:schemeClr val="tx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1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1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1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Strong Multimodal Performance: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Smart-Nutrition AI’s integration of Google Gemini 1.5 Flash with text, voice, and image inputs resulted in accurate, personalized nutrition responses, enhancing accessibility and user experience. . 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1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Areas for Improvement: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OCR accuracy can be inconsistent with low-quality images, voice input flow needs smoother UX (e.g., hands-free activation), and the “Meal Planner” feature remains incomplete. 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1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Ambitious Enhancements Planned: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Future improvements include vision-based food recognition, barcode scanning, personalized dietary profiles, recipe generation, and real-time tracking via wearable integrations. 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1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User-Centered Growth Vision: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Plans to improve mobile responsiveness, enable continuous voice listening, implement meal planning features, and create a feedback database will support ongoing usability and data-driven evolution 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99285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2"/>
          <p:cNvSpPr txBox="1">
            <a:spLocks noGrp="1"/>
          </p:cNvSpPr>
          <p:nvPr>
            <p:ph type="title" idx="4294967295"/>
          </p:nvPr>
        </p:nvSpPr>
        <p:spPr>
          <a:xfrm>
            <a:off x="139767" y="618720"/>
            <a:ext cx="8520600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1600" b="1" dirty="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Conclusion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AA64D8-C378-4A65-7D76-AA708E2A5E5E}"/>
              </a:ext>
            </a:extLst>
          </p:cNvPr>
          <p:cNvSpPr txBox="1"/>
          <p:nvPr/>
        </p:nvSpPr>
        <p:spPr>
          <a:xfrm>
            <a:off x="140761" y="922233"/>
            <a:ext cx="4621733" cy="325217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spcAft>
                <a:spcPts val="800"/>
              </a:spcAft>
            </a:pPr>
            <a:r>
              <a:rPr lang="en-US" sz="1200" dirty="0">
                <a:latin typeface="Poppins" panose="00000500000000000000" pitchFamily="2" charset="0"/>
                <a:cs typeface="Poppins" panose="00000500000000000000" pitchFamily="2" charset="0"/>
              </a:rPr>
              <a:t>Smart-Nutrition AI is a </a:t>
            </a:r>
            <a:r>
              <a:rPr lang="en-US" sz="1200">
                <a:latin typeface="Poppins" panose="00000500000000000000" pitchFamily="2" charset="0"/>
                <a:cs typeface="Poppins" panose="00000500000000000000" pitchFamily="2" charset="0"/>
              </a:rPr>
              <a:t>forward-thinking webpage </a:t>
            </a:r>
            <a:r>
              <a:rPr lang="en-US" sz="1200" dirty="0">
                <a:latin typeface="Poppins" panose="00000500000000000000" pitchFamily="2" charset="0"/>
                <a:cs typeface="Poppins" panose="00000500000000000000" pitchFamily="2" charset="0"/>
              </a:rPr>
              <a:t>that fuses cutting-edge machine learning technologies to revolutionize how individuals access and interpret nutritional information. </a:t>
            </a:r>
          </a:p>
          <a:p>
            <a:pPr>
              <a:spcAft>
                <a:spcPts val="800"/>
              </a:spcAft>
            </a:pPr>
            <a:r>
              <a:rPr lang="en-US" sz="1200" dirty="0">
                <a:latin typeface="Poppins" panose="00000500000000000000" pitchFamily="2" charset="0"/>
                <a:cs typeface="Poppins" panose="00000500000000000000" pitchFamily="2" charset="0"/>
              </a:rPr>
              <a:t>By unifying generative AI, OCR, and speech-to-text in a streamlined, multimodal interface, it empowers users with fast, intuitive, and personalized nutrition guidance. Built using </a:t>
            </a:r>
            <a:r>
              <a:rPr lang="en-US" sz="1200" dirty="0" err="1">
                <a:latin typeface="Poppins" panose="00000500000000000000" pitchFamily="2" charset="0"/>
                <a:cs typeface="Poppins" panose="00000500000000000000" pitchFamily="2" charset="0"/>
              </a:rPr>
              <a:t>Streamlit</a:t>
            </a:r>
            <a:r>
              <a:rPr lang="en-US" sz="1200" dirty="0">
                <a:latin typeface="Poppins" panose="00000500000000000000" pitchFamily="2" charset="0"/>
                <a:cs typeface="Poppins" panose="00000500000000000000" pitchFamily="2" charset="0"/>
              </a:rPr>
              <a:t> for rapid development and a seamless user experience, it harnesses Google's Gemini 1.5 Flash to deliver context-rich and accurate recommendations. </a:t>
            </a:r>
          </a:p>
          <a:p>
            <a:pPr>
              <a:spcAft>
                <a:spcPts val="800"/>
              </a:spcAft>
            </a:pPr>
            <a:r>
              <a:rPr lang="en-US" sz="1200" dirty="0">
                <a:latin typeface="Poppins" panose="00000500000000000000" pitchFamily="2" charset="0"/>
                <a:cs typeface="Poppins" panose="00000500000000000000" pitchFamily="2" charset="0"/>
              </a:rPr>
              <a:t>As health awareness continues to rise globally, Smart-Nutrition AI stands well-positioned to scale through features like automated meal planning, tailored dietary tracking, and multilingual support, the platform is set to evolve into a comprehensive digital nutrition companion for modern lifestyles.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44A4CBB-BC76-92DD-F85F-A101B263B50F}"/>
              </a:ext>
            </a:extLst>
          </p:cNvPr>
          <p:cNvGrpSpPr/>
          <p:nvPr/>
        </p:nvGrpSpPr>
        <p:grpSpPr>
          <a:xfrm>
            <a:off x="4971040" y="857250"/>
            <a:ext cx="3817361" cy="3107532"/>
            <a:chOff x="4913890" y="857250"/>
            <a:chExt cx="3874511" cy="325755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1A7EB3C-FDC9-8452-EFDD-BB3014522FF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13890" y="857250"/>
              <a:ext cx="3874511" cy="3257550"/>
            </a:xfrm>
            <a:prstGeom prst="rect">
              <a:avLst/>
            </a:prstGeom>
          </p:spPr>
        </p:pic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B109C464-E85F-2EDD-86A9-31BBA4CC17BF}"/>
                </a:ext>
              </a:extLst>
            </p:cNvPr>
            <p:cNvCxnSpPr>
              <a:cxnSpLocks/>
            </p:cNvCxnSpPr>
            <p:nvPr/>
          </p:nvCxnSpPr>
          <p:spPr>
            <a:xfrm>
              <a:off x="5054600" y="4114800"/>
              <a:ext cx="3522133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9BA7B0EE-D4CE-1AF8-6CB1-E0E92FBEE83E}"/>
              </a:ext>
            </a:extLst>
          </p:cNvPr>
          <p:cNvGrpSpPr/>
          <p:nvPr/>
        </p:nvGrpSpPr>
        <p:grpSpPr>
          <a:xfrm>
            <a:off x="0" y="4446275"/>
            <a:ext cx="9144000" cy="471999"/>
            <a:chOff x="0" y="4446275"/>
            <a:chExt cx="9144000" cy="47199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0919555-5022-25E3-7D8D-5BB9A00654E6}"/>
                </a:ext>
              </a:extLst>
            </p:cNvPr>
            <p:cNvSpPr txBox="1"/>
            <p:nvPr/>
          </p:nvSpPr>
          <p:spPr>
            <a:xfrm>
              <a:off x="127000" y="4656664"/>
              <a:ext cx="504613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rgbClr val="0000FF"/>
                  </a:solidFill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https://www.freepik.com/</a:t>
              </a:r>
              <a:endParaRPr lang="en-US" sz="1100" dirty="0">
                <a:solidFill>
                  <a:srgbClr val="0000FF"/>
                </a:solidFill>
              </a:endParaRP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DA197EB2-8A94-4B55-5936-14ACEA2E533A}"/>
                </a:ext>
              </a:extLst>
            </p:cNvPr>
            <p:cNvGrpSpPr/>
            <p:nvPr/>
          </p:nvGrpSpPr>
          <p:grpSpPr>
            <a:xfrm>
              <a:off x="0" y="4446275"/>
              <a:ext cx="9144000" cy="261610"/>
              <a:chOff x="0" y="4446275"/>
              <a:chExt cx="9144000" cy="261610"/>
            </a:xfrm>
          </p:grpSpPr>
          <p:sp>
            <p:nvSpPr>
              <p:cNvPr id="10" name="TextBox 4">
                <a:extLst>
                  <a:ext uri="{FF2B5EF4-FFF2-40B4-BE49-F238E27FC236}">
                    <a16:creationId xmlns:a16="http://schemas.microsoft.com/office/drawing/2014/main" id="{62297327-0379-902D-F3F3-943696789F95}"/>
                  </a:ext>
                </a:extLst>
              </p:cNvPr>
              <p:cNvSpPr txBox="1"/>
              <p:nvPr/>
            </p:nvSpPr>
            <p:spPr>
              <a:xfrm>
                <a:off x="4213721" y="4446275"/>
                <a:ext cx="66396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r>
                  <a:rPr lang="en-US" sz="1100" b="1" dirty="0"/>
                  <a:t>Source</a:t>
                </a:r>
              </a:p>
            </p:txBody>
          </p: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8EFBC25C-DCE5-3C81-04AD-35BB924E330F}"/>
                  </a:ext>
                </a:extLst>
              </p:cNvPr>
              <p:cNvCxnSpPr>
                <a:cxnSpLocks/>
                <a:endCxn id="10" idx="1"/>
              </p:cNvCxnSpPr>
              <p:nvPr/>
            </p:nvCxnSpPr>
            <p:spPr>
              <a:xfrm flipV="1">
                <a:off x="0" y="4577080"/>
                <a:ext cx="4213721" cy="1955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0BCCCA2E-48EC-DB91-B39D-B9C3E9C9AD71}"/>
                  </a:ext>
                </a:extLst>
              </p:cNvPr>
              <p:cNvCxnSpPr>
                <a:cxnSpLocks/>
                <a:stCxn id="10" idx="3"/>
              </p:cNvCxnSpPr>
              <p:nvPr/>
            </p:nvCxnSpPr>
            <p:spPr>
              <a:xfrm>
                <a:off x="4877685" y="4577080"/>
                <a:ext cx="4266315" cy="1955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4671746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D0B68016-7A16-79B7-10EB-F446CB813E71}"/>
              </a:ext>
            </a:extLst>
          </p:cNvPr>
          <p:cNvGrpSpPr/>
          <p:nvPr/>
        </p:nvGrpSpPr>
        <p:grpSpPr>
          <a:xfrm>
            <a:off x="2259947" y="1974648"/>
            <a:ext cx="4624106" cy="1047674"/>
            <a:chOff x="2006285" y="1974648"/>
            <a:chExt cx="4624106" cy="1047674"/>
          </a:xfrm>
        </p:grpSpPr>
        <p:sp>
          <p:nvSpPr>
            <p:cNvPr id="4" name="Google Shape;62;g5fab984687_2_0">
              <a:extLst>
                <a:ext uri="{FF2B5EF4-FFF2-40B4-BE49-F238E27FC236}">
                  <a16:creationId xmlns:a16="http://schemas.microsoft.com/office/drawing/2014/main" id="{DA641516-CA3F-59FA-786E-2BB7EFAA8BBD}"/>
                </a:ext>
              </a:extLst>
            </p:cNvPr>
            <p:cNvSpPr txBox="1">
              <a:spLocks/>
            </p:cNvSpPr>
            <p:nvPr/>
          </p:nvSpPr>
          <p:spPr>
            <a:xfrm>
              <a:off x="2006285" y="2132624"/>
              <a:ext cx="3718266" cy="8782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-US" sz="5000" b="1" dirty="0">
                  <a:solidFill>
                    <a:srgbClr val="1D3C75"/>
                  </a:solidFill>
                </a:rPr>
                <a:t>Thank you!</a:t>
              </a:r>
            </a:p>
          </p:txBody>
        </p:sp>
        <p:pic>
          <p:nvPicPr>
            <p:cNvPr id="5" name="Graphic 4" descr="Thumbs up sign with solid fill">
              <a:extLst>
                <a:ext uri="{FF2B5EF4-FFF2-40B4-BE49-F238E27FC236}">
                  <a16:creationId xmlns:a16="http://schemas.microsoft.com/office/drawing/2014/main" id="{E278DEE8-561A-3356-B6E1-B2DFCE6F6C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582717" y="1974648"/>
              <a:ext cx="1047674" cy="10476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5187773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COUNT" val="8"/>
  <p:tag name="ARTICULATE_PROJECT_OPEN" val="0"/>
  <p:tag name="ARTICULATE_DESIGN_ID_SIMPLE LIGHT" val="tokPf3fu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832</TotalTime>
  <Words>684</Words>
  <Application>Microsoft Office PowerPoint</Application>
  <PresentationFormat>On-screen Show (16:9)</PresentationFormat>
  <Paragraphs>127</Paragraphs>
  <Slides>8</Slides>
  <Notes>7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Poppins</vt:lpstr>
      <vt:lpstr>Times New Roman</vt:lpstr>
      <vt:lpstr>Arial</vt:lpstr>
      <vt:lpstr>Arial,Sans-Serif</vt:lpstr>
      <vt:lpstr>Simple Light</vt:lpstr>
      <vt:lpstr>PowerPoint Presentation</vt:lpstr>
      <vt:lpstr>Problem Statement</vt:lpstr>
      <vt:lpstr>Solution</vt:lpstr>
      <vt:lpstr>Project Demo</vt:lpstr>
      <vt:lpstr>PowerPoint Presentation</vt:lpstr>
      <vt:lpstr>Future Scope</vt:lpstr>
      <vt:lpstr>Conclusion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Ankit Tiwari</cp:lastModifiedBy>
  <cp:revision>340</cp:revision>
  <dcterms:modified xsi:type="dcterms:W3CDTF">2025-07-07T14:26:11Z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GUID">
    <vt:lpwstr>D648FD30-8EBE-4A70-AD85-EEA15555CCA7</vt:lpwstr>
  </property>
  <property fmtid="{D5CDD505-2E9C-101B-9397-08002B2CF9AE}" pid="3" name="ArticulatePath">
    <vt:lpwstr>COZY CABIN HOSTEL</vt:lpwstr>
  </property>
</Properties>
</file>